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8" r:id="rId5"/>
    <p:sldId id="259" r:id="rId6"/>
    <p:sldId id="261" r:id="rId7"/>
    <p:sldId id="267" r:id="rId8"/>
    <p:sldId id="262" r:id="rId9"/>
    <p:sldId id="264" r:id="rId10"/>
    <p:sldId id="266" r:id="rId11"/>
    <p:sldId id="265" r:id="rId12"/>
    <p:sldId id="269" r:id="rId13"/>
    <p:sldId id="270" r:id="rId14"/>
    <p:sldId id="263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62200" y="685800"/>
            <a:ext cx="521168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7200" b="1" spc="150" dirty="0" smtClean="0">
                <a:ln w="11430"/>
                <a:solidFill>
                  <a:srgbClr val="F8F8F8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THE  FIRST </a:t>
            </a:r>
          </a:p>
          <a:p>
            <a:pPr algn="ctr"/>
            <a:r>
              <a:rPr lang="en-US" sz="7200" b="1" spc="150" dirty="0" smtClean="0">
                <a:ln w="11430"/>
                <a:solidFill>
                  <a:srgbClr val="F8F8F8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OPIUM WAR</a:t>
            </a:r>
            <a:endParaRPr lang="en-US" sz="7200" b="1" cap="none" spc="150" dirty="0">
              <a:ln w="11430"/>
              <a:solidFill>
                <a:srgbClr val="F8F8F8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76800" y="3810000"/>
            <a:ext cx="380142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By-</a:t>
            </a:r>
          </a:p>
          <a:p>
            <a:pPr algn="ctr"/>
            <a:r>
              <a:rPr lang="en-US" sz="3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60007" dir="5400000" sy="-100000" algn="bl" rotWithShape="0"/>
                </a:effectLst>
              </a:rPr>
              <a:t>Anubha</a:t>
            </a:r>
            <a:r>
              <a:rPr lang="en-US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60007" dir="5400000" sy="-100000" algn="bl" rotWithShape="0"/>
                </a:effectLst>
              </a:rPr>
              <a:t> </a:t>
            </a:r>
            <a:r>
              <a:rPr lang="en-US" sz="3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60007" dir="5400000" sy="-100000" algn="bl" rotWithShape="0"/>
                </a:effectLst>
              </a:rPr>
              <a:t>Upadhyay</a:t>
            </a:r>
            <a:endParaRPr lang="en-US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304800"/>
            <a:ext cx="6934200" cy="5334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/>
              <a:t>  </a:t>
            </a:r>
            <a:r>
              <a:rPr lang="en-US" sz="5000" b="1" dirty="0" smtClean="0"/>
              <a:t>WHAT IS OPIUM?</a:t>
            </a:r>
          </a:p>
          <a:p>
            <a:pPr>
              <a:buNone/>
            </a:pPr>
            <a:r>
              <a:rPr lang="en-US" sz="3500" b="1" dirty="0" smtClean="0"/>
              <a:t>                 </a:t>
            </a:r>
            <a:r>
              <a:rPr lang="en-US" sz="3500" b="1" i="1" dirty="0" err="1" smtClean="0"/>
              <a:t>Papaver</a:t>
            </a:r>
            <a:r>
              <a:rPr lang="en-US" sz="3500" b="1" i="1" dirty="0" smtClean="0"/>
              <a:t> </a:t>
            </a:r>
            <a:r>
              <a:rPr lang="en-US" sz="3500" b="1" i="1" dirty="0" err="1" smtClean="0"/>
              <a:t>somniferum</a:t>
            </a:r>
            <a:endParaRPr lang="en-US" sz="3500" b="1" i="1" dirty="0" smtClean="0"/>
          </a:p>
          <a:p>
            <a:pPr>
              <a:buFont typeface="Wingdings" pitchFamily="2" charset="2"/>
              <a:buChar char="Ø"/>
            </a:pPr>
            <a:r>
              <a:rPr lang="en-US" sz="4000" dirty="0" smtClean="0"/>
              <a:t>Addictive Drug: from Juice of opium poppy </a:t>
            </a:r>
          </a:p>
          <a:p>
            <a:pPr>
              <a:buFont typeface="Wingdings" pitchFamily="2" charset="2"/>
              <a:buChar char="Ø"/>
            </a:pPr>
            <a:r>
              <a:rPr lang="en-US" sz="4000" dirty="0" smtClean="0"/>
              <a:t>Reddish Brown, heavy scented.</a:t>
            </a:r>
          </a:p>
          <a:p>
            <a:pPr>
              <a:buFont typeface="Wingdings" pitchFamily="2" charset="2"/>
              <a:buChar char="Ø"/>
            </a:pPr>
            <a:r>
              <a:rPr lang="en-US" sz="4000" dirty="0" smtClean="0"/>
              <a:t>Used as a narcotic and occasionally in medicine.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ee the source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228600"/>
            <a:ext cx="3124199" cy="2743200"/>
          </a:xfrm>
          <a:prstGeom prst="rect">
            <a:avLst/>
          </a:prstGeom>
          <a:noFill/>
        </p:spPr>
      </p:pic>
      <p:pic>
        <p:nvPicPr>
          <p:cNvPr id="3" name="Picture 4" descr="See the source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228600"/>
            <a:ext cx="3352800" cy="2743200"/>
          </a:xfrm>
          <a:prstGeom prst="rect">
            <a:avLst/>
          </a:prstGeom>
          <a:noFill/>
        </p:spPr>
      </p:pic>
      <p:pic>
        <p:nvPicPr>
          <p:cNvPr id="4" name="Picture 3" descr="See the source image"/>
          <p:cNvPicPr/>
          <p:nvPr/>
        </p:nvPicPr>
        <p:blipFill>
          <a:blip r:embed="rId4"/>
          <a:srcRect l="29808" t="24760" r="26923" b="19952"/>
          <a:stretch>
            <a:fillRect/>
          </a:stretch>
        </p:blipFill>
        <p:spPr bwMode="auto">
          <a:xfrm>
            <a:off x="304800" y="3733800"/>
            <a:ext cx="31242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04800" y="3048000"/>
            <a:ext cx="2514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/>
              <a:t>Slit</a:t>
            </a:r>
            <a:endParaRPr lang="en-US" sz="3000" dirty="0"/>
          </a:p>
        </p:txBody>
      </p:sp>
      <p:sp>
        <p:nvSpPr>
          <p:cNvPr id="6" name="TextBox 5"/>
          <p:cNvSpPr txBox="1"/>
          <p:nvPr/>
        </p:nvSpPr>
        <p:spPr>
          <a:xfrm>
            <a:off x="4876800" y="3048000"/>
            <a:ext cx="3733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/>
              <a:t>After few hours</a:t>
            </a:r>
            <a:endParaRPr lang="en-US" sz="3000" dirty="0"/>
          </a:p>
        </p:txBody>
      </p:sp>
      <p:sp>
        <p:nvSpPr>
          <p:cNvPr id="7" name="TextBox 6"/>
          <p:cNvSpPr txBox="1"/>
          <p:nvPr/>
        </p:nvSpPr>
        <p:spPr>
          <a:xfrm>
            <a:off x="3581400" y="4191000"/>
            <a:ext cx="3352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/>
              <a:t>Collected</a:t>
            </a:r>
            <a:endParaRPr lang="en-US" sz="3000" dirty="0"/>
          </a:p>
        </p:txBody>
      </p:sp>
      <p:sp>
        <p:nvSpPr>
          <p:cNvPr id="8" name="TextBox 7"/>
          <p:cNvSpPr txBox="1"/>
          <p:nvPr/>
        </p:nvSpPr>
        <p:spPr>
          <a:xfrm>
            <a:off x="4267200" y="6400800"/>
            <a:ext cx="487680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smtClean="0"/>
              <a:t>Sources: http://www.howtokickheroin.com/wp-content/uploads/2017/01/Oxidized-poppy-latex-aka-raw-opium.jpg</a:t>
            </a:r>
            <a:endParaRPr lang="en-US" sz="7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Legal Production: India, Turkey and Australia</a:t>
            </a:r>
          </a:p>
          <a:p>
            <a:r>
              <a:rPr lang="en-US" dirty="0" smtClean="0"/>
              <a:t>India: authorized by United Nations Single Convention on Narcotic Drugs to produce gum opium.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209800" y="457200"/>
            <a:ext cx="43043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Current Status</a:t>
            </a:r>
            <a:endParaRPr lang="en-U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2530" name="Picture 2" descr="C:\Users\AAA\Desktop\History\government-opium-factory-ghazipur_s_650_0301150919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3733800"/>
            <a:ext cx="3765744" cy="265340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81000" y="6324600"/>
            <a:ext cx="4114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smtClean="0"/>
              <a:t>Source: https://smedia2.intoday.in/aajtak/images/stories/032015/government-opium-factory-ghazipur_s_650_030115091908.jpg</a:t>
            </a:r>
            <a:endParaRPr lang="en-US" sz="700" dirty="0"/>
          </a:p>
        </p:txBody>
      </p:sp>
      <p:pic>
        <p:nvPicPr>
          <p:cNvPr id="22532" name="Picture 4" descr="https://timesofindia.indiatimes.com/thumb/msid-50707742,width-400,resizemode-4/5070774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3400" y="3810000"/>
            <a:ext cx="3810000" cy="2486025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267200" y="6400800"/>
            <a:ext cx="381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smtClean="0"/>
              <a:t>Sources: https://timesofindia.indiatimes.com/thumb/msid-50707742,width-400,resizemode-4/50707742.jpg</a:t>
            </a:r>
            <a:endParaRPr lang="en-US" sz="700" dirty="0"/>
          </a:p>
        </p:txBody>
      </p:sp>
      <p:sp>
        <p:nvSpPr>
          <p:cNvPr id="9" name="TextBox 8"/>
          <p:cNvSpPr txBox="1"/>
          <p:nvPr/>
        </p:nvSpPr>
        <p:spPr>
          <a:xfrm>
            <a:off x="8077200" y="4191000"/>
            <a:ext cx="1371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Neemuch</a:t>
            </a:r>
            <a:r>
              <a:rPr lang="en-US" dirty="0" smtClean="0"/>
              <a:t> opium factory</a:t>
            </a:r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Trade deficit</a:t>
            </a:r>
          </a:p>
          <a:p>
            <a:r>
              <a:rPr lang="en-US" dirty="0" smtClean="0"/>
              <a:t>Started in mid 1700s</a:t>
            </a:r>
          </a:p>
          <a:p>
            <a:r>
              <a:rPr lang="en-US" dirty="0" smtClean="0"/>
              <a:t>Between China and Britain(through India)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286000" y="457200"/>
            <a:ext cx="43476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OPIUM TRADE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4097" name="Picture 1" descr="C:\Users\AAA\Desktop\History\Patna Warehouse.jpg"/>
          <p:cNvPicPr>
            <a:picLocks noChangeAspect="1" noChangeArrowheads="1"/>
          </p:cNvPicPr>
          <p:nvPr/>
        </p:nvPicPr>
        <p:blipFill>
          <a:blip r:embed="rId2"/>
          <a:srcRect l="2326" t="2547" r="2326" b="8306"/>
          <a:stretch>
            <a:fillRect/>
          </a:stretch>
        </p:blipFill>
        <p:spPr bwMode="auto">
          <a:xfrm>
            <a:off x="685800" y="3657600"/>
            <a:ext cx="3124200" cy="2667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038600" y="6477000"/>
            <a:ext cx="441960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smtClean="0"/>
              <a:t>Source: http://www.peachridgeglass.com/wp-content/uploads/2013/02/MassiveOpiumWarehouse.jpg</a:t>
            </a:r>
            <a:endParaRPr lang="en-US" sz="7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e the source image"/>
          <p:cNvPicPr/>
          <p:nvPr/>
        </p:nvPicPr>
        <p:blipFill>
          <a:blip r:embed="rId2"/>
          <a:srcRect t="8974" b="11538"/>
          <a:stretch>
            <a:fillRect/>
          </a:stretch>
        </p:blipFill>
        <p:spPr bwMode="auto">
          <a:xfrm>
            <a:off x="762000" y="1371600"/>
            <a:ext cx="75438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2286000" y="228600"/>
            <a:ext cx="43476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OPIUM TRADE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48200" y="6477000"/>
            <a:ext cx="449580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smtClean="0"/>
              <a:t>Source: https://asiapacificcurriculum.ca/sites/default/files/inline-images/opium-war-map2-web.png</a:t>
            </a:r>
            <a:endParaRPr lang="en-US" sz="7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AAA\Desktop\History\Opium Trad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3657600"/>
            <a:ext cx="4572000" cy="2971799"/>
          </a:xfrm>
          <a:prstGeom prst="rect">
            <a:avLst/>
          </a:prstGeom>
          <a:noFill/>
        </p:spPr>
      </p:pic>
      <p:pic>
        <p:nvPicPr>
          <p:cNvPr id="21511" name="Picture 7" descr="See the source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3209" y="0"/>
            <a:ext cx="3960792" cy="29718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410200" y="2971800"/>
            <a:ext cx="335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smtClean="0"/>
              <a:t>Source: https://www.urbanghostsmedia.com/wp-content/uploads/2013/05/opium-smoking-den-calcutta.jpg</a:t>
            </a:r>
            <a:endParaRPr lang="en-US" sz="700" dirty="0"/>
          </a:p>
        </p:txBody>
      </p:sp>
      <p:sp>
        <p:nvSpPr>
          <p:cNvPr id="21513" name="AutoShape 9" descr="http://farm4.staticflickr.com/3619/3489659271_6e44f3d6a7_o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15" name="AutoShape 11" descr="http://farm4.staticflickr.com/3619/3489659271_6e44f3d6a7_o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Picture 9" descr="See the source image"/>
          <p:cNvPicPr/>
          <p:nvPr/>
        </p:nvPicPr>
        <p:blipFill>
          <a:blip r:embed="rId4"/>
          <a:srcRect l="4483" t="8421" r="5690" b="23158"/>
          <a:stretch>
            <a:fillRect/>
          </a:stretch>
        </p:blipFill>
        <p:spPr bwMode="auto">
          <a:xfrm>
            <a:off x="0" y="1"/>
            <a:ext cx="4962525" cy="2971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304800" y="3048000"/>
            <a:ext cx="4724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smtClean="0"/>
              <a:t>Source: http://4.bp.blogspot.com/-D9_inn5P35g/TpdbdsUEB7I/AAAAAAAAOek/-qZNxaJYZM8/s1600/AllomOpiumSmokers+ILLUSTRATED+by+Thomas+Allom+%25281804-1872%2529.jpg</a:t>
            </a:r>
            <a:endParaRPr lang="en-US" sz="7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133600"/>
            <a:ext cx="8229600" cy="3048000"/>
          </a:xfrm>
        </p:spPr>
        <p:txBody>
          <a:bodyPr/>
          <a:lstStyle/>
          <a:p>
            <a:r>
              <a:rPr lang="en-US" dirty="0" smtClean="0"/>
              <a:t>Reverse of outflow of silver</a:t>
            </a:r>
          </a:p>
          <a:p>
            <a:r>
              <a:rPr lang="en-US" dirty="0" smtClean="0"/>
              <a:t>Corruption and widespread addiction</a:t>
            </a:r>
          </a:p>
          <a:p>
            <a:r>
              <a:rPr lang="en-US" dirty="0" smtClean="0"/>
              <a:t>Illegal import of opium</a:t>
            </a:r>
          </a:p>
          <a:p>
            <a:r>
              <a:rPr lang="en-US" dirty="0" smtClean="0"/>
              <a:t>Lin </a:t>
            </a:r>
            <a:r>
              <a:rPr lang="en-US" dirty="0" err="1" smtClean="0"/>
              <a:t>Zexu</a:t>
            </a:r>
            <a:r>
              <a:rPr lang="en-US" dirty="0" smtClean="0"/>
              <a:t> appointed</a:t>
            </a:r>
          </a:p>
          <a:p>
            <a:pPr>
              <a:buNone/>
            </a:pPr>
            <a:r>
              <a:rPr lang="en-US" dirty="0" smtClean="0"/>
              <a:t>                                                  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590800" y="457200"/>
            <a:ext cx="36081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RESISTANCE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AA\Desktop\History\Lin_Zexu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295400"/>
            <a:ext cx="5486400" cy="4649492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914400" y="228600"/>
            <a:ext cx="74735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LIN ZEXU- Scholar Official</a:t>
            </a:r>
            <a:endParaRPr lang="en-U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5000" y="6400800"/>
            <a:ext cx="342900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smtClean="0"/>
              <a:t>Source: https://upload.wikimedia.org/wikipedia/commons/f/f9/Lin_Zexu_1.jpg </a:t>
            </a:r>
            <a:endParaRPr lang="en-US" sz="7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19400"/>
            <a:ext cx="8229600" cy="2438400"/>
          </a:xfrm>
        </p:spPr>
        <p:txBody>
          <a:bodyPr/>
          <a:lstStyle/>
          <a:p>
            <a:r>
              <a:rPr lang="en-US" dirty="0" smtClean="0"/>
              <a:t>1839-1842</a:t>
            </a:r>
          </a:p>
          <a:p>
            <a:r>
              <a:rPr lang="en-US" dirty="0" smtClean="0"/>
              <a:t>British underwent huge loss</a:t>
            </a:r>
          </a:p>
          <a:p>
            <a:r>
              <a:rPr lang="en-US" dirty="0" smtClean="0"/>
              <a:t>China: military and politically backward</a:t>
            </a:r>
          </a:p>
        </p:txBody>
      </p:sp>
      <p:sp>
        <p:nvSpPr>
          <p:cNvPr id="4" name="Rectangle 3"/>
          <p:cNvSpPr/>
          <p:nvPr/>
        </p:nvSpPr>
        <p:spPr>
          <a:xfrm>
            <a:off x="1752600" y="457200"/>
            <a:ext cx="55312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FIRST OPIUM WAR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AA\Desktop\History\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066800"/>
            <a:ext cx="7102072" cy="46482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343400" y="6400800"/>
            <a:ext cx="464820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smtClean="0"/>
              <a:t>Source: http://3.bp.blogspot.com/-9l5PIbYKO_o/T-tIyEhbT9I/AAAAAAAAAV0/Q7svHij86DQ/s1600/First+Opium+War.jpg</a:t>
            </a:r>
            <a:endParaRPr lang="en-US" sz="7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: Treaty of Nanjing/ Nanking</a:t>
            </a:r>
          </a:p>
          <a:p>
            <a:r>
              <a:rPr lang="en-US" dirty="0" smtClean="0"/>
              <a:t>Opened China to foreign trade</a:t>
            </a:r>
          </a:p>
          <a:p>
            <a:r>
              <a:rPr lang="en-US" dirty="0" smtClean="0"/>
              <a:t>Legalization of opium</a:t>
            </a:r>
          </a:p>
          <a:p>
            <a:r>
              <a:rPr lang="en-US" dirty="0" smtClean="0"/>
              <a:t>Five treaty ports: Canton, Shanghai, Xiamen, Ningbo and Fuzhou</a:t>
            </a:r>
          </a:p>
          <a:p>
            <a:r>
              <a:rPr lang="en-US" dirty="0" smtClean="0"/>
              <a:t>China : Parliamentary System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676400" y="381000"/>
            <a:ext cx="58124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UNEQUAL TREATIES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62200" y="533400"/>
            <a:ext cx="4212307" cy="9694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7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CONCLUSION</a:t>
            </a:r>
            <a:endParaRPr lang="en-US" sz="57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81200"/>
            <a:ext cx="67056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3000" dirty="0" smtClean="0"/>
              <a:t>The Business boom- converted into devastating war</a:t>
            </a:r>
          </a:p>
          <a:p>
            <a:pPr marL="342900" indent="-342900">
              <a:buAutoNum type="arabicPeriod"/>
            </a:pPr>
            <a:endParaRPr lang="en-US" sz="3000" dirty="0" smtClean="0"/>
          </a:p>
          <a:p>
            <a:pPr marL="342900" indent="-342900">
              <a:buAutoNum type="arabicPeriod"/>
            </a:pPr>
            <a:r>
              <a:rPr lang="en-US" sz="3000" dirty="0" smtClean="0"/>
              <a:t>Had effects on both the countries: </a:t>
            </a:r>
          </a:p>
          <a:p>
            <a:pPr marL="342900" indent="-342900"/>
            <a:r>
              <a:rPr lang="en-US" sz="3000" dirty="0" smtClean="0"/>
              <a:t> </a:t>
            </a:r>
            <a:r>
              <a:rPr lang="en-US" sz="3000" dirty="0" smtClean="0"/>
              <a:t>              BRITAIN: many benefits</a:t>
            </a:r>
          </a:p>
          <a:p>
            <a:pPr marL="342900" indent="-342900"/>
            <a:r>
              <a:rPr lang="en-US" sz="3000" dirty="0" smtClean="0"/>
              <a:t> </a:t>
            </a:r>
            <a:r>
              <a:rPr lang="en-US" sz="3000" dirty="0" smtClean="0"/>
              <a:t>               </a:t>
            </a:r>
          </a:p>
          <a:p>
            <a:pPr marL="342900" indent="-342900"/>
            <a:r>
              <a:rPr lang="en-US" sz="3000" dirty="0" smtClean="0"/>
              <a:t> </a:t>
            </a:r>
            <a:r>
              <a:rPr lang="en-US" sz="3000" dirty="0" smtClean="0"/>
              <a:t>              CHINA: important lesson- never weak again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</TotalTime>
  <Words>240</Words>
  <Application>Microsoft Office PowerPoint</Application>
  <PresentationFormat>On-screen Show (4:3)</PresentationFormat>
  <Paragraphs>54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Anubha</dc:creator>
  <cp:lastModifiedBy>AAA</cp:lastModifiedBy>
  <cp:revision>66</cp:revision>
  <dcterms:created xsi:type="dcterms:W3CDTF">2006-08-16T00:00:00Z</dcterms:created>
  <dcterms:modified xsi:type="dcterms:W3CDTF">2018-12-20T12:35:30Z</dcterms:modified>
</cp:coreProperties>
</file>